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4" r:id="rId8"/>
    <p:sldId id="270" r:id="rId9"/>
    <p:sldId id="271" r:id="rId10"/>
    <p:sldId id="272" r:id="rId11"/>
    <p:sldId id="275" r:id="rId12"/>
    <p:sldId id="276" r:id="rId13"/>
    <p:sldId id="258" r:id="rId14"/>
    <p:sldId id="259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902"/>
    <a:srgbClr val="7F2A3A"/>
    <a:srgbClr val="AC3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3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June 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0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4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0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635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9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June 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5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fin.com/news/data-center/" TargetMode="External"/><Relationship Id="rId2" Type="http://schemas.openxmlformats.org/officeDocument/2006/relationships/hyperlink" Target="https://www.kaggle.com/cityofLA/city-payroll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BCA9-CC32-7148-8C74-E658BD823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812414" cy="2384898"/>
          </a:xfrm>
        </p:spPr>
        <p:txBody>
          <a:bodyPr anchor="b">
            <a:noAutofit/>
          </a:bodyPr>
          <a:lstStyle/>
          <a:p>
            <a:r>
              <a:rPr lang="en-US" sz="2800" dirty="0"/>
              <a:t>Does LA city employee compensation growth align with housing price growth?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DF715-5BCD-644A-8048-9E955B9A1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5" y="3786473"/>
            <a:ext cx="3565524" cy="1731656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Team: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Susan Quiros, 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Elijah Abuel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Harika Peddiraju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Mohan Panga</a:t>
            </a:r>
          </a:p>
        </p:txBody>
      </p:sp>
      <p:pic>
        <p:nvPicPr>
          <p:cNvPr id="18" name="Picture 3" descr="An abstract cyber space concept">
            <a:extLst>
              <a:ext uri="{FF2B5EF4-FFF2-40B4-BE49-F238E27FC236}">
                <a16:creationId xmlns:a16="http://schemas.microsoft.com/office/drawing/2014/main" id="{E782FF76-554A-4C3A-A616-52B05D647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531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D5DD-E8E9-0240-952A-D256AD42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vs Salary Growth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CB1B221D-8901-2643-BBE8-33BE1BC9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09" y="1614837"/>
            <a:ext cx="5366236" cy="375483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918139-80FE-5248-A685-8F3002B2D7C8}"/>
              </a:ext>
            </a:extLst>
          </p:cNvPr>
          <p:cNvGrpSpPr/>
          <p:nvPr/>
        </p:nvGrpSpPr>
        <p:grpSpPr>
          <a:xfrm>
            <a:off x="1124909" y="1706653"/>
            <a:ext cx="4939748" cy="2573156"/>
            <a:chOff x="3361944" y="1618488"/>
            <a:chExt cx="6632448" cy="34198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38070-A389-DB46-9272-107B116973D9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7417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6F4DFC-74BE-FF41-ADCF-3FEEB9658848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57668-D9D2-0A43-9A97-092170D4D0A5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3986F6-CEC2-8F47-A01E-A41A160CB177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44EF1-6AC0-4147-9B0A-D43DE3327C4A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9BA66A6-2588-8A40-AC40-B4A7430B00ED}"/>
              </a:ext>
            </a:extLst>
          </p:cNvPr>
          <p:cNvSpPr txBox="1"/>
          <p:nvPr/>
        </p:nvSpPr>
        <p:spPr>
          <a:xfrm>
            <a:off x="1160444" y="5534473"/>
            <a:ext cx="9548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 of 16 job titles,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base pay of only 3 positions matches or exceeds housing price </a:t>
            </a:r>
            <a:r>
              <a:rPr lang="en-US" sz="1600" dirty="0"/>
              <a:t>%</a:t>
            </a:r>
            <a:r>
              <a:rPr lang="en-US" sz="2000" dirty="0"/>
              <a:t>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however, total pay of 9 positions matches or exceeds housing price </a:t>
            </a:r>
            <a:r>
              <a:rPr lang="en-US" sz="1600" dirty="0"/>
              <a:t>%</a:t>
            </a:r>
            <a:r>
              <a:rPr lang="en-US" sz="2000" dirty="0"/>
              <a:t> growth </a:t>
            </a:r>
          </a:p>
        </p:txBody>
      </p:sp>
      <p:pic>
        <p:nvPicPr>
          <p:cNvPr id="16" name="Picture 1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0F9F770B-DDA2-9A49-9E55-17E5C9075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92" y="1614837"/>
            <a:ext cx="5366236" cy="375483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0D283F-3643-C343-932B-5E7CB2402ADA}"/>
              </a:ext>
            </a:extLst>
          </p:cNvPr>
          <p:cNvGrpSpPr/>
          <p:nvPr/>
        </p:nvGrpSpPr>
        <p:grpSpPr>
          <a:xfrm>
            <a:off x="6756834" y="1673707"/>
            <a:ext cx="4939748" cy="2573156"/>
            <a:chOff x="3361944" y="1618488"/>
            <a:chExt cx="6632448" cy="34198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3AFE0A-78DD-B746-B52E-AD167F8DAF53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7417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5ADB6-6275-CA40-A601-4B4FF11E44C9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576428-9801-4641-A2EB-9A8C5F4237A8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59D824-52A3-B14B-AD31-690D5AA6A293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1C697B-0530-084D-9099-4AD1E71974D6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231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E47D-D5C0-1A4D-9D8A-C2B3E8AE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2E51AF5-48D3-4054-8DA6-0F5AF6869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7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E47D-D5C0-1A4D-9D8A-C2B3E8AE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218634-98E2-4F6C-BBFB-C52B1261F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2" y="172333"/>
            <a:ext cx="5838061" cy="3417883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A3937D-8AAB-4624-A014-4F810B32F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63" y="172333"/>
            <a:ext cx="5838061" cy="341788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F60CE9B-41C7-49C9-9D2E-1B6231AAC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12" y="3677478"/>
            <a:ext cx="5838061" cy="308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0D8126-CAD0-4B0C-B011-F9B90A01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463" y="3666918"/>
            <a:ext cx="5838061" cy="3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5125-7D62-0140-B490-58078BFE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Titles: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B42D-17E6-D141-AD89-696A594F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2" y="1908764"/>
            <a:ext cx="5472848" cy="304047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48C62F-AD3D-D84E-8C3F-28D9099D3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r="7867"/>
          <a:stretch/>
        </p:blipFill>
        <p:spPr>
          <a:xfrm>
            <a:off x="7217846" y="1908762"/>
            <a:ext cx="4543242" cy="3040471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93CB414B-E895-3C44-BFAC-77C33569D20A}"/>
              </a:ext>
            </a:extLst>
          </p:cNvPr>
          <p:cNvSpPr/>
          <p:nvPr/>
        </p:nvSpPr>
        <p:spPr>
          <a:xfrm>
            <a:off x="6509951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C2AFC7DE-E0E7-AC46-AD32-C31F714880EC}"/>
              </a:ext>
            </a:extLst>
          </p:cNvPr>
          <p:cNvSpPr/>
          <p:nvPr/>
        </p:nvSpPr>
        <p:spPr>
          <a:xfrm>
            <a:off x="6233984" y="3166416"/>
            <a:ext cx="518425" cy="525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5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A836-4AC4-0742-AE23-3672A99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based on Pay Grade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1D9A8A-6243-7A42-AD8C-F913609FF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0"/>
          <a:stretch/>
        </p:blipFill>
        <p:spPr bwMode="auto">
          <a:xfrm>
            <a:off x="621227" y="1220606"/>
            <a:ext cx="5965779" cy="220839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18CCC9E3-6081-A449-B4A8-84EF39BEB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r="3846"/>
          <a:stretch/>
        </p:blipFill>
        <p:spPr>
          <a:xfrm>
            <a:off x="5675359" y="3578056"/>
            <a:ext cx="5965779" cy="29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3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5CF-BF5C-5D4F-9693-DA6FFCFA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Pay per Job Class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594E73C-E7D4-9743-91D8-3F0E0D35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89" y="1696723"/>
            <a:ext cx="4026031" cy="3961688"/>
          </a:xfrm>
          <a:prstGeom prst="rect">
            <a:avLst/>
          </a:prstGeom>
        </p:spPr>
      </p:pic>
      <p:pic>
        <p:nvPicPr>
          <p:cNvPr id="9" name="Picture 8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D0463AA9-7A99-1542-B1B5-9AEFCCDAC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" r="5829"/>
          <a:stretch/>
        </p:blipFill>
        <p:spPr>
          <a:xfrm>
            <a:off x="5500636" y="1996391"/>
            <a:ext cx="6140502" cy="31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2A8D-012C-BC4D-A637-87886122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Yearly Data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A247E2-5C4B-B143-B7AA-5D091261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r="13336"/>
          <a:stretch/>
        </p:blipFill>
        <p:spPr>
          <a:xfrm>
            <a:off x="550862" y="1534160"/>
            <a:ext cx="5128053" cy="361424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DE0C7FB-166A-8E4F-825D-25CC0704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02" y="2382450"/>
            <a:ext cx="5833324" cy="39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9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A4FC-E5E4-0040-BFE8-BB2C4906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7FBCD3D-703C-3C46-BB29-A5DE9E84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39" y="1387776"/>
            <a:ext cx="7154563" cy="49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55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5F76F-0BE2-A648-BAD0-9C88DCC3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943" y="957361"/>
            <a:ext cx="4070565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House affordability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3F2225-A437-4D78-A51D-D6083A86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75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50CCAA-2E77-4A45-AD02-93F70030E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689"/>
          <a:stretch/>
        </p:blipFill>
        <p:spPr>
          <a:xfrm>
            <a:off x="6100217" y="137319"/>
            <a:ext cx="5656601" cy="4699243"/>
          </a:xfrm>
          <a:custGeom>
            <a:avLst/>
            <a:gdLst/>
            <a:ahLst/>
            <a:cxnLst/>
            <a:rect l="l" t="t" r="r" b="b"/>
            <a:pathLst>
              <a:path w="5051425" h="4196491">
                <a:moveTo>
                  <a:pt x="0" y="0"/>
                </a:moveTo>
                <a:lnTo>
                  <a:pt x="5051425" y="0"/>
                </a:lnTo>
                <a:lnTo>
                  <a:pt x="505142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048C74-6EFF-084E-8C69-8034F4D9C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t="328" r="618" b="-328"/>
          <a:stretch/>
        </p:blipFill>
        <p:spPr>
          <a:xfrm>
            <a:off x="363888" y="2988904"/>
            <a:ext cx="11392930" cy="3649506"/>
          </a:xfrm>
          <a:custGeom>
            <a:avLst/>
            <a:gdLst/>
            <a:ahLst/>
            <a:cxnLst/>
            <a:rect l="l" t="t" r="r" b="b"/>
            <a:pathLst>
              <a:path w="7140575" h="4196491">
                <a:moveTo>
                  <a:pt x="0" y="0"/>
                </a:moveTo>
                <a:lnTo>
                  <a:pt x="7140575" y="0"/>
                </a:lnTo>
                <a:lnTo>
                  <a:pt x="7140575" y="4196491"/>
                </a:lnTo>
                <a:lnTo>
                  <a:pt x="0" y="4196491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F461-7536-F148-8A1B-EAAD3431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514F-499A-4049-95A7-65BBB1660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2529"/>
            <a:ext cx="5621337" cy="3979625"/>
          </a:xfrm>
        </p:spPr>
        <p:txBody>
          <a:bodyPr/>
          <a:lstStyle/>
          <a:p>
            <a:r>
              <a:rPr lang="en-US" dirty="0"/>
              <a:t>Kaggle: Los Angeles Public Sector Salaries</a:t>
            </a:r>
          </a:p>
          <a:p>
            <a:pPr lvl="1"/>
            <a:r>
              <a:rPr lang="en-US" dirty="0">
                <a:hlinkClick r:id="rId2"/>
              </a:rPr>
              <a:t>https://www.kaggle.com/cityofLA/city-payroll-data</a:t>
            </a:r>
            <a:endParaRPr lang="en-US" dirty="0"/>
          </a:p>
          <a:p>
            <a:pPr lvl="1"/>
            <a:r>
              <a:rPr lang="en-US" dirty="0"/>
              <a:t>Data from 2013 to 2016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Redfin: Housing Prices in LA</a:t>
            </a:r>
          </a:p>
          <a:p>
            <a:pPr lvl="1"/>
            <a:r>
              <a:rPr lang="en-US" dirty="0">
                <a:hlinkClick r:id="rId3"/>
              </a:rPr>
              <a:t>https://www.redfin.com/news/data-center/</a:t>
            </a:r>
            <a:endParaRPr lang="en-US" dirty="0"/>
          </a:p>
          <a:p>
            <a:pPr lvl="1"/>
            <a:r>
              <a:rPr lang="en-US" dirty="0"/>
              <a:t>2013 to 2021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C7D1B9-5163-F24E-9C3F-7B432AB83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50" y="854518"/>
            <a:ext cx="6178605" cy="2053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A59E109A-20CB-E54F-8B9A-8975FF74C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97" y="3429000"/>
            <a:ext cx="4057764" cy="29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5B80-8914-9C49-8618-2581508C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Workflow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6916180-4B18-804B-B723-623DBDF886A8}"/>
              </a:ext>
            </a:extLst>
          </p:cNvPr>
          <p:cNvSpPr>
            <a:spLocks noChangeAspect="1"/>
          </p:cNvSpPr>
          <p:nvPr/>
        </p:nvSpPr>
        <p:spPr>
          <a:xfrm>
            <a:off x="658748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809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Data Cleaning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B506DD-9E19-4A45-B2F2-C993D4C60595}"/>
              </a:ext>
            </a:extLst>
          </p:cNvPr>
          <p:cNvSpPr>
            <a:spLocks noChangeAspect="1"/>
          </p:cNvSpPr>
          <p:nvPr/>
        </p:nvSpPr>
        <p:spPr>
          <a:xfrm>
            <a:off x="3396502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9452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Selecting Departments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266E067-D871-8E49-B953-9726288C07A2}"/>
              </a:ext>
            </a:extLst>
          </p:cNvPr>
          <p:cNvSpPr>
            <a:spLocks noChangeAspect="1"/>
          </p:cNvSpPr>
          <p:nvPr/>
        </p:nvSpPr>
        <p:spPr>
          <a:xfrm>
            <a:off x="6134256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AC395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Analyzing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 Top 4 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Job Class </a:t>
            </a:r>
            <a:r>
              <a:rPr lang="en-US" sz="1600" dirty="0">
                <a:latin typeface="+mj-lt"/>
                <a:cs typeface="Al Bayan Plain" pitchFamily="2" charset="-78"/>
              </a:rPr>
              <a:t>T</a:t>
            </a:r>
            <a:r>
              <a:rPr lang="en-US" sz="1600" kern="1200" dirty="0">
                <a:latin typeface="+mj-lt"/>
                <a:cs typeface="Al Bayan Plain" pitchFamily="2" charset="-78"/>
              </a:rPr>
              <a:t>itles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3030E-88BD-4B4F-A207-DAC650F0EDF8}"/>
              </a:ext>
            </a:extLst>
          </p:cNvPr>
          <p:cNvSpPr txBox="1"/>
          <p:nvPr/>
        </p:nvSpPr>
        <p:spPr>
          <a:xfrm>
            <a:off x="3597320" y="3731812"/>
            <a:ext cx="270354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58 total departments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Selected: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Fire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Police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Recreation &amp; Parks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Water &amp; Power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F4A9B-D890-7A4E-8F45-A123152555DB}"/>
              </a:ext>
            </a:extLst>
          </p:cNvPr>
          <p:cNvSpPr txBox="1"/>
          <p:nvPr/>
        </p:nvSpPr>
        <p:spPr>
          <a:xfrm>
            <a:off x="734852" y="3813847"/>
            <a:ext cx="27035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Drop  NA &amp; missing values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Data Typecasting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9740A-7236-764F-A528-D077B8F78584}"/>
              </a:ext>
            </a:extLst>
          </p:cNvPr>
          <p:cNvSpPr txBox="1"/>
          <p:nvPr/>
        </p:nvSpPr>
        <p:spPr>
          <a:xfrm>
            <a:off x="6096000" y="3682349"/>
            <a:ext cx="290841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~ 100-325 job titles per department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Analyzed 2013, 2014, 2015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base pay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total payments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benefit cost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44BBD10-A885-0B4E-863D-878262627746}"/>
              </a:ext>
            </a:extLst>
          </p:cNvPr>
          <p:cNvSpPr>
            <a:spLocks noChangeAspect="1"/>
          </p:cNvSpPr>
          <p:nvPr/>
        </p:nvSpPr>
        <p:spPr>
          <a:xfrm>
            <a:off x="8872011" y="2097000"/>
            <a:ext cx="2907195" cy="1332000"/>
          </a:xfrm>
          <a:custGeom>
            <a:avLst/>
            <a:gdLst>
              <a:gd name="connsiteX0" fmla="*/ 0 w 3370228"/>
              <a:gd name="connsiteY0" fmla="*/ 0 h 1348091"/>
              <a:gd name="connsiteX1" fmla="*/ 2696183 w 3370228"/>
              <a:gd name="connsiteY1" fmla="*/ 0 h 1348091"/>
              <a:gd name="connsiteX2" fmla="*/ 3370228 w 3370228"/>
              <a:gd name="connsiteY2" fmla="*/ 674046 h 1348091"/>
              <a:gd name="connsiteX3" fmla="*/ 2696183 w 3370228"/>
              <a:gd name="connsiteY3" fmla="*/ 1348091 h 1348091"/>
              <a:gd name="connsiteX4" fmla="*/ 0 w 3370228"/>
              <a:gd name="connsiteY4" fmla="*/ 1348091 h 1348091"/>
              <a:gd name="connsiteX5" fmla="*/ 674046 w 3370228"/>
              <a:gd name="connsiteY5" fmla="*/ 674046 h 1348091"/>
              <a:gd name="connsiteX6" fmla="*/ 0 w 3370228"/>
              <a:gd name="connsiteY6" fmla="*/ 0 h 134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228" h="1348091">
                <a:moveTo>
                  <a:pt x="0" y="0"/>
                </a:moveTo>
                <a:lnTo>
                  <a:pt x="2696183" y="0"/>
                </a:lnTo>
                <a:lnTo>
                  <a:pt x="3370228" y="674046"/>
                </a:lnTo>
                <a:lnTo>
                  <a:pt x="2696183" y="1348091"/>
                </a:lnTo>
                <a:lnTo>
                  <a:pt x="0" y="1348091"/>
                </a:lnTo>
                <a:lnTo>
                  <a:pt x="674046" y="674046"/>
                </a:lnTo>
                <a:lnTo>
                  <a:pt x="0" y="0"/>
                </a:lnTo>
                <a:close/>
              </a:path>
            </a:pathLst>
          </a:custGeom>
          <a:solidFill>
            <a:srgbClr val="7F2A3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4074" tIns="73343" rIns="747388" bIns="73343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Housing Price  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dirty="0">
                <a:latin typeface="+mj-lt"/>
                <a:cs typeface="Al Bayan Plain" pitchFamily="2" charset="-78"/>
              </a:rPr>
              <a:t>vs</a:t>
            </a:r>
          </a:p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ts val="72"/>
              </a:spcAft>
              <a:buNone/>
            </a:pPr>
            <a:r>
              <a:rPr lang="en-US" sz="1600" kern="1200" dirty="0">
                <a:latin typeface="+mj-lt"/>
                <a:cs typeface="Al Bayan Plain" pitchFamily="2" charset="-78"/>
              </a:rPr>
              <a:t> Salary Growth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8D8E2-5B5D-C44F-A43F-DFF3C4C35627}"/>
              </a:ext>
            </a:extLst>
          </p:cNvPr>
          <p:cNvSpPr txBox="1"/>
          <p:nvPr/>
        </p:nvSpPr>
        <p:spPr>
          <a:xfrm>
            <a:off x="9004412" y="3665671"/>
            <a:ext cx="2703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% increase in housing price vs. base pay for selected job titles</a:t>
            </a:r>
          </a:p>
        </p:txBody>
      </p:sp>
    </p:spTree>
    <p:extLst>
      <p:ext uri="{BB962C8B-B14F-4D97-AF65-F5344CB8AC3E}">
        <p14:creationId xmlns:p14="http://schemas.microsoft.com/office/powerpoint/2010/main" val="15880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6D7F-F8D5-1048-A6FC-6FD90F4E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A8D37F-7637-1F46-A659-4EDEE4DD2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36" y="1497706"/>
            <a:ext cx="11225328" cy="231898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66E30-F36A-4A4A-87AA-5C99F7EF84D5}"/>
              </a:ext>
            </a:extLst>
          </p:cNvPr>
          <p:cNvSpPr txBox="1"/>
          <p:nvPr/>
        </p:nvSpPr>
        <p:spPr>
          <a:xfrm>
            <a:off x="405087" y="3928764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285008 records ✕ 36 fields 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FBD8BDD-139A-6844-B57B-E2F4C63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49" y="3984249"/>
            <a:ext cx="5690913" cy="2655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B19A51-77BB-F74E-95B8-984ACFE1437B}"/>
              </a:ext>
            </a:extLst>
          </p:cNvPr>
          <p:cNvSpPr txBox="1"/>
          <p:nvPr/>
        </p:nvSpPr>
        <p:spPr>
          <a:xfrm>
            <a:off x="1600428" y="6233510"/>
            <a:ext cx="43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Job Class Titles in Fire Department</a:t>
            </a:r>
          </a:p>
        </p:txBody>
      </p:sp>
    </p:spTree>
    <p:extLst>
      <p:ext uri="{BB962C8B-B14F-4D97-AF65-F5344CB8AC3E}">
        <p14:creationId xmlns:p14="http://schemas.microsoft.com/office/powerpoint/2010/main" val="160218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3262-4B99-2C4D-A505-B8B3D161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41770-8C56-1E4E-A6C7-3C1DFF33EE9E}"/>
              </a:ext>
            </a:extLst>
          </p:cNvPr>
          <p:cNvSpPr txBox="1"/>
          <p:nvPr/>
        </p:nvSpPr>
        <p:spPr>
          <a:xfrm>
            <a:off x="7084382" y="2420030"/>
            <a:ext cx="48915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Selected top 4 job class titles based on number of records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Fire Department has higher average total payments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Recreation and Parks has lower pay than other departments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647AB1-EDA4-0A4D-8B87-50532BFA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2" y="1486394"/>
            <a:ext cx="6280681" cy="249299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F647C49-D50B-2940-992B-A9D413B4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2" y="4126147"/>
            <a:ext cx="6277471" cy="24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Breakdown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8620-8635-D04B-86CB-EBE4C4077A9D}"/>
              </a:ext>
            </a:extLst>
          </p:cNvPr>
          <p:cNvSpPr txBox="1"/>
          <p:nvPr/>
        </p:nvSpPr>
        <p:spPr>
          <a:xfrm>
            <a:off x="9708887" y="2984033"/>
            <a:ext cx="169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Recreation &amp; Parks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B174D-EEA7-3D40-A183-0BC4AF00B121}"/>
              </a:ext>
            </a:extLst>
          </p:cNvPr>
          <p:cNvSpPr txBox="1"/>
          <p:nvPr/>
        </p:nvSpPr>
        <p:spPr>
          <a:xfrm>
            <a:off x="10702715" y="4863411"/>
            <a:ext cx="667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>
                <a:solidFill>
                  <a:srgbClr val="FFC000"/>
                </a:solidFill>
              </a:rPr>
              <a:t>Police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11FD1-B872-254F-9FBC-94C3DFB21F6A}"/>
              </a:ext>
            </a:extLst>
          </p:cNvPr>
          <p:cNvSpPr txBox="1"/>
          <p:nvPr/>
        </p:nvSpPr>
        <p:spPr>
          <a:xfrm>
            <a:off x="3333125" y="5199559"/>
            <a:ext cx="173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Water &amp;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3DEAC-6640-5C41-BF56-628B0BC3BAEE}"/>
              </a:ext>
            </a:extLst>
          </p:cNvPr>
          <p:cNvSpPr txBox="1"/>
          <p:nvPr/>
        </p:nvSpPr>
        <p:spPr>
          <a:xfrm>
            <a:off x="9845749" y="1151372"/>
            <a:ext cx="1524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Fire Department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3593260-B47A-9941-9939-7AF3BFBD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9" y="1941466"/>
            <a:ext cx="6755188" cy="312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62B2EEF-79F4-334F-8219-15770C29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09" y="1467332"/>
            <a:ext cx="3168557" cy="1478211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61B2231-AAFA-6844-B786-85CFFE155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609" y="5126225"/>
            <a:ext cx="3168557" cy="1494437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8857354-5C03-B44F-A3DA-42F14EB40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4" t="8276" r="9026" b="3499"/>
          <a:stretch/>
        </p:blipFill>
        <p:spPr>
          <a:xfrm>
            <a:off x="8124609" y="3269687"/>
            <a:ext cx="3168557" cy="153239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9419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6E2D-F4FD-9948-8C0F-CCC949FF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Grade</a:t>
            </a:r>
          </a:p>
        </p:txBody>
      </p:sp>
      <p:pic>
        <p:nvPicPr>
          <p:cNvPr id="4" name="Picture 3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3C1B0C94-0898-6C44-B20F-7729FBEF1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" r="5829"/>
          <a:stretch/>
        </p:blipFill>
        <p:spPr>
          <a:xfrm>
            <a:off x="2199759" y="1617296"/>
            <a:ext cx="8121666" cy="4207432"/>
          </a:xfrm>
          <a:prstGeom prst="rect">
            <a:avLst/>
          </a:prstGeom>
        </p:spPr>
      </p:pic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F49D9FE2-B0E9-064E-9666-88EB45A51C36}"/>
              </a:ext>
            </a:extLst>
          </p:cNvPr>
          <p:cNvSpPr/>
          <p:nvPr/>
        </p:nvSpPr>
        <p:spPr>
          <a:xfrm>
            <a:off x="3480047" y="1875098"/>
            <a:ext cx="488271" cy="1074198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Diagonal Corner Rectangle 19">
            <a:extLst>
              <a:ext uri="{FF2B5EF4-FFF2-40B4-BE49-F238E27FC236}">
                <a16:creationId xmlns:a16="http://schemas.microsoft.com/office/drawing/2014/main" id="{9A6EA196-66E2-4746-B6AE-ED87D8D84822}"/>
              </a:ext>
            </a:extLst>
          </p:cNvPr>
          <p:cNvSpPr/>
          <p:nvPr/>
        </p:nvSpPr>
        <p:spPr>
          <a:xfrm>
            <a:off x="3480047" y="3078196"/>
            <a:ext cx="488270" cy="83051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Diagonal Corner Rectangle 21">
            <a:extLst>
              <a:ext uri="{FF2B5EF4-FFF2-40B4-BE49-F238E27FC236}">
                <a16:creationId xmlns:a16="http://schemas.microsoft.com/office/drawing/2014/main" id="{7847028F-6D84-F444-9FF5-8023D6AF467B}"/>
              </a:ext>
            </a:extLst>
          </p:cNvPr>
          <p:cNvSpPr/>
          <p:nvPr/>
        </p:nvSpPr>
        <p:spPr>
          <a:xfrm>
            <a:off x="3480047" y="4037606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CCB326AD-B182-744A-BFDA-25531CE16E71}"/>
              </a:ext>
            </a:extLst>
          </p:cNvPr>
          <p:cNvSpPr/>
          <p:nvPr/>
        </p:nvSpPr>
        <p:spPr>
          <a:xfrm>
            <a:off x="4760335" y="2528402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E49C88A1-5FDA-1D4F-A9D2-F4ED0DB4CD70}"/>
              </a:ext>
            </a:extLst>
          </p:cNvPr>
          <p:cNvSpPr/>
          <p:nvPr/>
        </p:nvSpPr>
        <p:spPr>
          <a:xfrm>
            <a:off x="4760335" y="3908706"/>
            <a:ext cx="488270" cy="690700"/>
          </a:xfrm>
          <a:prstGeom prst="round2Diag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3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3A39-2852-F34B-BFCF-9073AC20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Growth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D1C8FC9-AA75-C042-BAB0-2964C122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95" y="1420228"/>
            <a:ext cx="7232905" cy="507475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C833CAA-7546-664C-9708-81F2402E368F}"/>
              </a:ext>
            </a:extLst>
          </p:cNvPr>
          <p:cNvGrpSpPr/>
          <p:nvPr/>
        </p:nvGrpSpPr>
        <p:grpSpPr>
          <a:xfrm>
            <a:off x="3060104" y="1565222"/>
            <a:ext cx="6632448" cy="3419856"/>
            <a:chOff x="3361944" y="1618488"/>
            <a:chExt cx="6632448" cy="34198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B5F7F1-9BDE-F34C-AC4F-2E20330AE1DB}"/>
                </a:ext>
              </a:extLst>
            </p:cNvPr>
            <p:cNvSpPr txBox="1"/>
            <p:nvPr/>
          </p:nvSpPr>
          <p:spPr>
            <a:xfrm>
              <a:off x="6681216" y="1618488"/>
              <a:ext cx="1655064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2844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4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A9BD33-C726-0C4C-803A-EBD866FC96D4}"/>
                </a:ext>
              </a:extLst>
            </p:cNvPr>
            <p:cNvSpPr/>
            <p:nvPr/>
          </p:nvSpPr>
          <p:spPr>
            <a:xfrm>
              <a:off x="3361944" y="1618488"/>
              <a:ext cx="1658112" cy="3419856"/>
            </a:xfrm>
            <a:prstGeom prst="rect">
              <a:avLst/>
            </a:prstGeom>
            <a:solidFill>
              <a:srgbClr val="C00000">
                <a:alpha val="188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Fire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523C22-70DC-854B-943F-7DDA729039F9}"/>
                </a:ext>
              </a:extLst>
            </p:cNvPr>
            <p:cNvSpPr/>
            <p:nvPr/>
          </p:nvSpPr>
          <p:spPr>
            <a:xfrm>
              <a:off x="5020056" y="1618488"/>
              <a:ext cx="1658112" cy="3419856"/>
            </a:xfrm>
            <a:prstGeom prst="rect">
              <a:avLst/>
            </a:prstGeom>
            <a:solidFill>
              <a:srgbClr val="00B0F0">
                <a:alpha val="232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Water &amp; Power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02ADF9-2396-654F-9A5A-D095976C5EFA}"/>
                </a:ext>
              </a:extLst>
            </p:cNvPr>
            <p:cNvSpPr/>
            <p:nvPr/>
          </p:nvSpPr>
          <p:spPr>
            <a:xfrm>
              <a:off x="6678168" y="1618488"/>
              <a:ext cx="1658112" cy="3419856"/>
            </a:xfrm>
            <a:prstGeom prst="rect">
              <a:avLst/>
            </a:prstGeom>
            <a:solidFill>
              <a:srgbClr val="92D050">
                <a:alpha val="199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Recreation &amp; Parks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DAAD7B-654F-9C47-93DC-2B96920AD9CB}"/>
                </a:ext>
              </a:extLst>
            </p:cNvPr>
            <p:cNvSpPr/>
            <p:nvPr/>
          </p:nvSpPr>
          <p:spPr>
            <a:xfrm>
              <a:off x="8336280" y="1618488"/>
              <a:ext cx="1658112" cy="341985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45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Police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95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76E8-E6FC-744E-B628-A5369853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D6B92F2-D00C-6B42-A89E-938AD1FC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55" y="1797964"/>
            <a:ext cx="4447032" cy="29646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B3E82-43DE-AC4D-8595-2C35C9242273}"/>
              </a:ext>
            </a:extLst>
          </p:cNvPr>
          <p:cNvSpPr txBox="1"/>
          <p:nvPr/>
        </p:nvSpPr>
        <p:spPr>
          <a:xfrm>
            <a:off x="3256998" y="5339901"/>
            <a:ext cx="605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~ 7% increase in median home price YoY 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BBCF44D-6436-7B4D-AFB1-BEABE605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3" y="1797964"/>
            <a:ext cx="4447031" cy="29646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CEC757F-65A0-FB45-BEE6-71E2905B1A47}"/>
              </a:ext>
            </a:extLst>
          </p:cNvPr>
          <p:cNvSpPr/>
          <p:nvPr/>
        </p:nvSpPr>
        <p:spPr>
          <a:xfrm>
            <a:off x="5765811" y="3182112"/>
            <a:ext cx="585216" cy="49377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960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4"/>
      </a:accent1>
      <a:accent2>
        <a:srgbClr val="B13B83"/>
      </a:accent2>
      <a:accent3>
        <a:srgbClr val="C04DC3"/>
      </a:accent3>
      <a:accent4>
        <a:srgbClr val="7D3BB1"/>
      </a:accent4>
      <a:accent5>
        <a:srgbClr val="5D4DC3"/>
      </a:accent5>
      <a:accent6>
        <a:srgbClr val="3B5CB1"/>
      </a:accent6>
      <a:hlink>
        <a:srgbClr val="76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298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Avenir Next LT Pro</vt:lpstr>
      <vt:lpstr>3DFloatVTI</vt:lpstr>
      <vt:lpstr>Does LA city employee compensation growth align with housing price growth?</vt:lpstr>
      <vt:lpstr>Data Sets</vt:lpstr>
      <vt:lpstr>Data Analysis Workflow</vt:lpstr>
      <vt:lpstr>Data Overview</vt:lpstr>
      <vt:lpstr>Salary Distribution</vt:lpstr>
      <vt:lpstr>Salary Breakdown Overview</vt:lpstr>
      <vt:lpstr>Pay Grade</vt:lpstr>
      <vt:lpstr>Salary Growth</vt:lpstr>
      <vt:lpstr>Housing</vt:lpstr>
      <vt:lpstr>Housing vs Salary Growth</vt:lpstr>
      <vt:lpstr>Back up</vt:lpstr>
      <vt:lpstr>Back up</vt:lpstr>
      <vt:lpstr>Job Titles: Filtered</vt:lpstr>
      <vt:lpstr>Base Pay based on Pay Grade</vt:lpstr>
      <vt:lpstr>Base Pay per Job Class</vt:lpstr>
      <vt:lpstr>Yearly Data</vt:lpstr>
      <vt:lpstr>Data Summary</vt:lpstr>
      <vt:lpstr>House affordability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Department Data Analysis</dc:title>
  <dc:creator>Mohan Panga</dc:creator>
  <cp:lastModifiedBy>sreekar parimi</cp:lastModifiedBy>
  <cp:revision>26</cp:revision>
  <dcterms:created xsi:type="dcterms:W3CDTF">2021-06-07T19:02:24Z</dcterms:created>
  <dcterms:modified xsi:type="dcterms:W3CDTF">2021-06-09T22:07:51Z</dcterms:modified>
</cp:coreProperties>
</file>